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0.pn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Helvetica Neue"/>
      </a:defRPr>
    </a:lvl1pPr>
    <a:lvl2pPr indent="228600" latinLnBrk="0">
      <a:defRPr sz="1200">
        <a:latin typeface="+mj-lt"/>
        <a:ea typeface="+mj-ea"/>
        <a:cs typeface="+mj-cs"/>
        <a:sym typeface="Helvetica Neue"/>
      </a:defRPr>
    </a:lvl2pPr>
    <a:lvl3pPr indent="457200" latinLnBrk="0">
      <a:defRPr sz="1200">
        <a:latin typeface="+mj-lt"/>
        <a:ea typeface="+mj-ea"/>
        <a:cs typeface="+mj-cs"/>
        <a:sym typeface="Helvetica Neue"/>
      </a:defRPr>
    </a:lvl3pPr>
    <a:lvl4pPr indent="685800" latinLnBrk="0">
      <a:defRPr sz="1200">
        <a:latin typeface="+mj-lt"/>
        <a:ea typeface="+mj-ea"/>
        <a:cs typeface="+mj-cs"/>
        <a:sym typeface="Helvetica Neue"/>
      </a:defRPr>
    </a:lvl4pPr>
    <a:lvl5pPr indent="914400" latinLnBrk="0">
      <a:defRPr sz="1200">
        <a:latin typeface="+mj-lt"/>
        <a:ea typeface="+mj-ea"/>
        <a:cs typeface="+mj-cs"/>
        <a:sym typeface="Helvetica Neue"/>
      </a:defRPr>
    </a:lvl5pPr>
    <a:lvl6pPr indent="1143000" latinLnBrk="0">
      <a:defRPr sz="1200">
        <a:latin typeface="+mj-lt"/>
        <a:ea typeface="+mj-ea"/>
        <a:cs typeface="+mj-cs"/>
        <a:sym typeface="Helvetica Neue"/>
      </a:defRPr>
    </a:lvl6pPr>
    <a:lvl7pPr indent="1371600" latinLnBrk="0">
      <a:defRPr sz="1200">
        <a:latin typeface="+mj-lt"/>
        <a:ea typeface="+mj-ea"/>
        <a:cs typeface="+mj-cs"/>
        <a:sym typeface="Helvetica Neue"/>
      </a:defRPr>
    </a:lvl7pPr>
    <a:lvl8pPr indent="1600200" latinLnBrk="0">
      <a:defRPr sz="1200">
        <a:latin typeface="+mj-lt"/>
        <a:ea typeface="+mj-ea"/>
        <a:cs typeface="+mj-cs"/>
        <a:sym typeface="Helvetica Neue"/>
      </a:defRPr>
    </a:lvl8pPr>
    <a:lvl9pPr indent="1828800" latinLnBrk="0">
      <a:defRPr sz="1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hyperlink" Target="https://www.youtube.com/watch?v=YHTSdd8-bnc"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hyperlink" Target="https://www.youtube.com/watch?v=MirzFk_DSiI"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hyperlink" Target="https://www.youtube.com/shorts/DB1027Bfpmo"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1.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2.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4"/>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6"/>
            <a:ext cx="7586344" cy="513718"/>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4" name="object 3"/>
          <p:cNvSpPr txBox="1"/>
          <p:nvPr/>
        </p:nvSpPr>
        <p:spPr>
          <a:xfrm>
            <a:off x="474977" y="1587624"/>
            <a:ext cx="5318132" cy="831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5" name="object 4" descr="object 4"/>
          <p:cNvPicPr>
            <a:picLocks noChangeAspect="1"/>
          </p:cNvPicPr>
          <p:nvPr/>
        </p:nvPicPr>
        <p:blipFill>
          <a:blip r:embed="rId2">
            <a:extLst/>
          </a:blip>
          <a:stretch>
            <a:fillRect/>
          </a:stretch>
        </p:blipFill>
        <p:spPr>
          <a:xfrm>
            <a:off x="6339840" y="1600200"/>
            <a:ext cx="5364483" cy="4572000"/>
          </a:xfrm>
          <a:prstGeom prst="rect">
            <a:avLst/>
          </a:prstGeom>
          <a:ln w="12700">
            <a:miter lim="400000"/>
          </a:ln>
        </p:spPr>
      </p:pic>
      <p:sp>
        <p:nvSpPr>
          <p:cNvPr id="196" name="object 5"/>
          <p:cNvSpPr txBox="1"/>
          <p:nvPr/>
        </p:nvSpPr>
        <p:spPr>
          <a:xfrm>
            <a:off x="6451216" y="6228588"/>
            <a:ext cx="5267331"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7"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8"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2" name="object 2"/>
          <p:cNvGrpSpPr/>
          <p:nvPr/>
        </p:nvGrpSpPr>
        <p:grpSpPr>
          <a:xfrm>
            <a:off x="220976" y="1065272"/>
            <a:ext cx="4866140" cy="5449831"/>
            <a:chOff x="0" y="0"/>
            <a:chExt cx="4866138" cy="5449830"/>
          </a:xfrm>
        </p:grpSpPr>
        <p:pic>
          <p:nvPicPr>
            <p:cNvPr id="200" name="object 3" descr="object 3"/>
            <p:cNvPicPr>
              <a:picLocks noChangeAspect="1"/>
            </p:cNvPicPr>
            <p:nvPr/>
          </p:nvPicPr>
          <p:blipFill>
            <a:blip r:embed="rId2">
              <a:extLst/>
            </a:blip>
            <a:stretch>
              <a:fillRect/>
            </a:stretch>
          </p:blipFill>
          <p:spPr>
            <a:xfrm>
              <a:off x="1188720" y="905194"/>
              <a:ext cx="3677418" cy="4544636"/>
            </a:xfrm>
            <a:prstGeom prst="rect">
              <a:avLst/>
            </a:prstGeom>
            <a:ln w="12700" cap="flat">
              <a:noFill/>
              <a:miter lim="400000"/>
            </a:ln>
            <a:effectLst/>
          </p:spPr>
        </p:pic>
        <p:pic>
          <p:nvPicPr>
            <p:cNvPr id="201" name="object 4" descr="object 4"/>
            <p:cNvPicPr>
              <a:picLocks noChangeAspect="1"/>
            </p:cNvPicPr>
            <p:nvPr/>
          </p:nvPicPr>
          <p:blipFill>
            <a:blip r:embed="rId3">
              <a:extLst/>
            </a:blip>
            <a:stretch>
              <a:fillRect/>
            </a:stretch>
          </p:blipFill>
          <p:spPr>
            <a:xfrm>
              <a:off x="-1" y="-1"/>
              <a:ext cx="1554485" cy="1417324"/>
            </a:xfrm>
            <a:prstGeom prst="rect">
              <a:avLst/>
            </a:prstGeom>
            <a:ln w="12700" cap="flat">
              <a:noFill/>
              <a:miter lim="400000"/>
            </a:ln>
            <a:effectLst/>
          </p:spPr>
        </p:pic>
      </p:grpSp>
      <p:sp>
        <p:nvSpPr>
          <p:cNvPr id="203" name="object 5"/>
          <p:cNvSpPr txBox="1"/>
          <p:nvPr>
            <p:ph type="title"/>
          </p:nvPr>
        </p:nvSpPr>
        <p:spPr>
          <a:xfrm>
            <a:off x="-12703" y="387805"/>
            <a:ext cx="3812546" cy="391801"/>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4" name="object 6" descr="object 6"/>
          <p:cNvPicPr>
            <a:picLocks noChangeAspect="1"/>
          </p:cNvPicPr>
          <p:nvPr/>
        </p:nvPicPr>
        <p:blipFill>
          <a:blip r:embed="rId4">
            <a:extLst/>
          </a:blip>
          <a:stretch>
            <a:fillRect/>
          </a:stretch>
        </p:blipFill>
        <p:spPr>
          <a:xfrm>
            <a:off x="6851904" y="1344166"/>
            <a:ext cx="3773428" cy="4005073"/>
          </a:xfrm>
          <a:prstGeom prst="rect">
            <a:avLst/>
          </a:prstGeom>
          <a:ln w="12700">
            <a:miter lim="400000"/>
          </a:ln>
        </p:spPr>
      </p:pic>
      <p:sp>
        <p:nvSpPr>
          <p:cNvPr id="205"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8" name="object 2"/>
          <p:cNvSpPr txBox="1"/>
          <p:nvPr>
            <p:ph type="title"/>
          </p:nvPr>
        </p:nvSpPr>
        <p:spPr>
          <a:xfrm>
            <a:off x="930887" y="485408"/>
            <a:ext cx="5701672" cy="574043"/>
          </a:xfrm>
          <a:prstGeom prst="rect">
            <a:avLst/>
          </a:prstGeom>
        </p:spPr>
        <p:txBody>
          <a:bodyPr/>
          <a:lstStyle/>
          <a:p>
            <a:pPr indent="9525" defTabSz="685800">
              <a:defRPr sz="2700"/>
            </a:pPr>
            <a:r>
              <a:t>Convolutional</a:t>
            </a:r>
            <a:r>
              <a:rPr spc="-200"/>
              <a:t> </a:t>
            </a:r>
            <a:r>
              <a:t>Neural</a:t>
            </a:r>
            <a:r>
              <a:rPr spc="-200"/>
              <a:t> </a:t>
            </a:r>
            <a:r>
              <a:t>Networks Today</a:t>
            </a:r>
          </a:p>
        </p:txBody>
      </p:sp>
      <p:sp>
        <p:nvSpPr>
          <p:cNvPr id="209" name="object 3"/>
          <p:cNvSpPr txBox="1"/>
          <p:nvPr/>
        </p:nvSpPr>
        <p:spPr>
          <a:xfrm>
            <a:off x="450890" y="1029341"/>
            <a:ext cx="6661666" cy="54805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grpSp>
        <p:nvGrpSpPr>
          <p:cNvPr id="212" name="Image Gallery"/>
          <p:cNvGrpSpPr/>
          <p:nvPr/>
        </p:nvGrpSpPr>
        <p:grpSpPr>
          <a:xfrm>
            <a:off x="7285403" y="1112342"/>
            <a:ext cx="4775201" cy="4876801"/>
            <a:chOff x="0" y="0"/>
            <a:chExt cx="4775200" cy="4876800"/>
          </a:xfrm>
        </p:grpSpPr>
        <p:pic>
          <p:nvPicPr>
            <p:cNvPr id="210" name="Screen Shot 2024-08-04 at 9.39.33 PM.png" descr="Screen Shot 2024-08-04 at 9.39.33 PM.png"/>
            <p:cNvPicPr>
              <a:picLocks noChangeAspect="1"/>
            </p:cNvPicPr>
            <p:nvPr/>
          </p:nvPicPr>
          <p:blipFill>
            <a:blip r:embed="rId2">
              <a:extLst/>
            </a:blip>
            <a:srcRect l="0" t="10245" r="0" b="10245"/>
            <a:stretch>
              <a:fillRect/>
            </a:stretch>
          </p:blipFill>
          <p:spPr>
            <a:xfrm>
              <a:off x="0" y="0"/>
              <a:ext cx="4775200" cy="3530600"/>
            </a:xfrm>
            <a:prstGeom prst="rect">
              <a:avLst/>
            </a:prstGeom>
            <a:ln w="12700" cap="flat">
              <a:noFill/>
              <a:miter lim="400000"/>
            </a:ln>
            <a:effectLst/>
          </p:spPr>
        </p:pic>
        <p:sp>
          <p:nvSpPr>
            <p:cNvPr id="211" name="Biomedical Image Analysis - MONAI…"/>
            <p:cNvSpPr/>
            <p:nvPr/>
          </p:nvSpPr>
          <p:spPr>
            <a:xfrm>
              <a:off x="0" y="3606800"/>
              <a:ext cx="4775200" cy="1270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Biomedical Image Analysis - MONAI</a:t>
              </a:r>
            </a:p>
            <a:p>
              <a:pPr/>
              <a:r>
                <a:rPr u="sng">
                  <a:solidFill>
                    <a:srgbClr val="0000FF"/>
                  </a:solidFill>
                  <a:uFill>
                    <a:solidFill>
                      <a:srgbClr val="0000FF"/>
                    </a:solidFill>
                  </a:uFill>
                  <a:hlinkClick r:id="rId3" invalidUrl="" action="" tgtFrame="" tooltip="" history="1" highlightClick="0" endSnd="0"/>
                </a:rPr>
                <a:t>https://www.youtube.com/watch?v=YHTSdd8-bnc</a:t>
              </a:r>
            </a:p>
          </p:txBody>
        </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object 2"/>
          <p:cNvSpPr txBox="1"/>
          <p:nvPr/>
        </p:nvSpPr>
        <p:spPr>
          <a:xfrm>
            <a:off x="474977" y="400505"/>
            <a:ext cx="8403105" cy="6873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15"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16" name="object 4"/>
          <p:cNvSpPr txBox="1"/>
          <p:nvPr/>
        </p:nvSpPr>
        <p:spPr>
          <a:xfrm>
            <a:off x="474671" y="6292291"/>
            <a:ext cx="46926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7"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8"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object 2" descr="object 2"/>
          <p:cNvPicPr>
            <a:picLocks noChangeAspect="1"/>
          </p:cNvPicPr>
          <p:nvPr/>
        </p:nvPicPr>
        <p:blipFill>
          <a:blip r:embed="rId2">
            <a:extLst/>
          </a:blip>
          <a:stretch>
            <a:fillRect/>
          </a:stretch>
        </p:blipFill>
        <p:spPr>
          <a:xfrm>
            <a:off x="503488" y="3362121"/>
            <a:ext cx="6594673" cy="3224533"/>
          </a:xfrm>
          <a:prstGeom prst="rect">
            <a:avLst/>
          </a:prstGeom>
          <a:ln w="12700">
            <a:miter lim="400000"/>
          </a:ln>
        </p:spPr>
      </p:pic>
      <p:sp>
        <p:nvSpPr>
          <p:cNvPr id="221"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22"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23" name="object 5"/>
          <p:cNvSpPr txBox="1"/>
          <p:nvPr/>
        </p:nvSpPr>
        <p:spPr>
          <a:xfrm>
            <a:off x="474978" y="1448053"/>
            <a:ext cx="280924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24"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5" name="object 6"/>
          <p:cNvSpPr txBox="1"/>
          <p:nvPr/>
        </p:nvSpPr>
        <p:spPr>
          <a:xfrm>
            <a:off x="7336028" y="3456685"/>
            <a:ext cx="4133218"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8" name="object 2"/>
          <p:cNvSpPr txBox="1"/>
          <p:nvPr>
            <p:ph type="title"/>
          </p:nvPr>
        </p:nvSpPr>
        <p:spPr>
          <a:xfrm>
            <a:off x="930887" y="485408"/>
            <a:ext cx="5701672" cy="574043"/>
          </a:xfrm>
          <a:prstGeom prst="rect">
            <a:avLst/>
          </a:prstGeom>
        </p:spPr>
        <p:txBody>
          <a:bodyPr/>
          <a:lstStyle>
            <a:lvl1pPr indent="9775" defTabSz="704087">
              <a:defRPr sz="2700"/>
            </a:lvl1pPr>
          </a:lstStyle>
          <a:p>
            <a:pPr/>
            <a:r>
              <a:t>Natural Language Processing Today</a:t>
            </a:r>
          </a:p>
        </p:txBody>
      </p:sp>
      <p:sp>
        <p:nvSpPr>
          <p:cNvPr id="229" name="object 3"/>
          <p:cNvSpPr txBox="1"/>
          <p:nvPr/>
        </p:nvSpPr>
        <p:spPr>
          <a:xfrm>
            <a:off x="513799" y="1009689"/>
            <a:ext cx="6932247" cy="5683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p:txBody>
      </p:sp>
      <p:grpSp>
        <p:nvGrpSpPr>
          <p:cNvPr id="232" name="Image Gallery"/>
          <p:cNvGrpSpPr/>
          <p:nvPr/>
        </p:nvGrpSpPr>
        <p:grpSpPr>
          <a:xfrm>
            <a:off x="7582735" y="1663699"/>
            <a:ext cx="4284754" cy="5032402"/>
            <a:chOff x="0" y="0"/>
            <a:chExt cx="4284752" cy="5032400"/>
          </a:xfrm>
        </p:grpSpPr>
        <p:pic>
          <p:nvPicPr>
            <p:cNvPr id="230" name="Screen Shot 2024-08-04 at 9.58.20 PM.png" descr="Screen Shot 2024-08-04 at 9.58.20 PM.png"/>
            <p:cNvPicPr>
              <a:picLocks noChangeAspect="1"/>
            </p:cNvPicPr>
            <p:nvPr/>
          </p:nvPicPr>
          <p:blipFill>
            <a:blip r:embed="rId2">
              <a:extLst/>
            </a:blip>
            <a:srcRect l="0" t="0" r="0" b="19891"/>
            <a:stretch>
              <a:fillRect/>
            </a:stretch>
          </p:blipFill>
          <p:spPr>
            <a:xfrm>
              <a:off x="0" y="0"/>
              <a:ext cx="4284753" cy="3406801"/>
            </a:xfrm>
            <a:prstGeom prst="rect">
              <a:avLst/>
            </a:prstGeom>
            <a:ln w="12700" cap="flat">
              <a:noFill/>
              <a:miter lim="400000"/>
            </a:ln>
            <a:effectLst/>
          </p:spPr>
        </p:pic>
        <p:sp>
          <p:nvSpPr>
            <p:cNvPr id="231" name="Two GPT-4os interacting and singing…"/>
            <p:cNvSpPr/>
            <p:nvPr/>
          </p:nvSpPr>
          <p:spPr>
            <a:xfrm>
              <a:off x="0" y="3483000"/>
              <a:ext cx="4284753"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Two GPT-4os interacting and singing</a:t>
              </a:r>
            </a:p>
            <a:p>
              <a:pPr/>
              <a:r>
                <a:rPr u="sng">
                  <a:solidFill>
                    <a:srgbClr val="0000FF"/>
                  </a:solidFill>
                  <a:uFill>
                    <a:solidFill>
                      <a:srgbClr val="0000FF"/>
                    </a:solidFill>
                  </a:uFill>
                  <a:hlinkClick r:id="rId3" invalidUrl="" action="" tgtFrame="" tooltip="" history="1" highlightClick="0" endSnd="0"/>
                </a:rPr>
                <a:t>https://www.youtube.com/watch?v=MirzFk_DSiI</a:t>
              </a:r>
            </a:p>
            <a:p>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5"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6"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7"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40"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object 2"/>
          <p:cNvSpPr txBox="1"/>
          <p:nvPr/>
        </p:nvSpPr>
        <p:spPr>
          <a:xfrm>
            <a:off x="1965448" y="4632704"/>
            <a:ext cx="5419731"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43"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4"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6"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7" name="object 3" descr="object 3"/>
          <p:cNvPicPr>
            <a:picLocks noChangeAspect="1"/>
          </p:cNvPicPr>
          <p:nvPr/>
        </p:nvPicPr>
        <p:blipFill>
          <a:blip r:embed="rId3">
            <a:extLst/>
          </a:blip>
          <a:stretch>
            <a:fillRect/>
          </a:stretch>
        </p:blipFill>
        <p:spPr>
          <a:xfrm>
            <a:off x="6447535" y="2161032"/>
            <a:ext cx="5384804" cy="3759202"/>
          </a:xfrm>
          <a:prstGeom prst="rect">
            <a:avLst/>
          </a:prstGeom>
          <a:ln w="12700">
            <a:miter lim="400000"/>
          </a:ln>
        </p:spPr>
      </p:pic>
      <p:sp>
        <p:nvSpPr>
          <p:cNvPr id="248"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6"/>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pc="-75" sz="3600">
                <a:solidFill>
                  <a:srgbClr val="D61E28"/>
                </a:solidFill>
                <a:latin typeface="Liberation Sans Narrow"/>
                <a:ea typeface="Liberation Sans Narrow"/>
                <a:cs typeface="Liberation Sans Narrow"/>
                <a:sym typeface="Liberation Sans Narrow"/>
              </a:defRPr>
            </a:pPr>
            <a:r>
              <a:t> </a:t>
            </a:r>
            <a:r>
              <a:rPr spc="75"/>
              <a:t>(Google</a:t>
            </a:r>
            <a:r>
              <a:rPr spc="-69"/>
              <a:t> </a:t>
            </a:r>
            <a:r>
              <a:rPr spc="-10"/>
              <a:t>Colab/Lintcode)</a:t>
            </a:r>
          </a:p>
          <a:p>
            <a:pPr indent="94611">
              <a:defRPr spc="80" sz="3600">
                <a:solidFill>
                  <a:srgbClr val="D61E28"/>
                </a:solidFill>
                <a:latin typeface="Liberation Sans Narrow"/>
                <a:ea typeface="Liberation Sans Narrow"/>
                <a:cs typeface="Liberation Sans Narrow"/>
                <a:sym typeface="Liberation Sans Narrow"/>
              </a:defRPr>
            </a:pPr>
          </a:p>
          <a:p>
            <a:pPr indent="94611">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1">
              <a:defRPr spc="100" sz="3600">
                <a:solidFill>
                  <a:srgbClr val="D61E28"/>
                </a:solidFill>
                <a:latin typeface="Liberation Sans Narrow"/>
                <a:ea typeface="Liberation Sans Narrow"/>
                <a:cs typeface="Liberation Sans Narrow"/>
                <a:sym typeface="Liberation Sans Narrow"/>
              </a:defRPr>
            </a:pPr>
          </a:p>
          <a:p>
            <a:pPr indent="94611">
              <a:defRPr spc="100" sz="3600">
                <a:solidFill>
                  <a:srgbClr val="D61E28"/>
                </a:solidFill>
                <a:latin typeface="Liberation Sans Narrow"/>
                <a:ea typeface="Liberation Sans Narrow"/>
                <a:cs typeface="Liberation Sans Narrow"/>
                <a:sym typeface="Liberation Sans Narrow"/>
              </a:defRPr>
            </a:pPr>
            <a:r>
              <a:t>Practice Exercises and Games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1" name="object 3"/>
          <p:cNvSpPr txBox="1"/>
          <p:nvPr/>
        </p:nvSpPr>
        <p:spPr>
          <a:xfrm>
            <a:off x="1534793" y="5310251"/>
            <a:ext cx="907351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p>
        </p:txBody>
      </p:sp>
      <p:pic>
        <p:nvPicPr>
          <p:cNvPr id="252" name="object 4" descr="object 4"/>
          <p:cNvPicPr>
            <a:picLocks noChangeAspect="1"/>
          </p:cNvPicPr>
          <p:nvPr/>
        </p:nvPicPr>
        <p:blipFill>
          <a:blip r:embed="rId3">
            <a:extLst/>
          </a:blip>
          <a:stretch>
            <a:fillRect/>
          </a:stretch>
        </p:blipFill>
        <p:spPr>
          <a:xfrm>
            <a:off x="2383533" y="1071372"/>
            <a:ext cx="6955540" cy="3928872"/>
          </a:xfrm>
          <a:prstGeom prst="rect">
            <a:avLst/>
          </a:prstGeom>
          <a:ln w="12700">
            <a:miter lim="400000"/>
          </a:ln>
        </p:spPr>
      </p:pic>
      <p:sp>
        <p:nvSpPr>
          <p:cNvPr id="253"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object 2"/>
          <p:cNvSpPr txBox="1"/>
          <p:nvPr>
            <p:ph type="title"/>
          </p:nvPr>
        </p:nvSpPr>
        <p:spPr>
          <a:xfrm>
            <a:off x="474980" y="387805"/>
            <a:ext cx="7545069" cy="391801"/>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6" name="object 3"/>
          <p:cNvSpPr txBox="1"/>
          <p:nvPr/>
        </p:nvSpPr>
        <p:spPr>
          <a:xfrm>
            <a:off x="567638" y="1023235"/>
            <a:ext cx="8826501" cy="983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7" name="object 4"/>
          <p:cNvSpPr txBox="1"/>
          <p:nvPr/>
        </p:nvSpPr>
        <p:spPr>
          <a:xfrm>
            <a:off x="567635" y="3004946"/>
            <a:ext cx="10661023"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8" name="object 5" descr="object 5"/>
          <p:cNvPicPr>
            <a:picLocks noChangeAspect="1"/>
          </p:cNvPicPr>
          <p:nvPr/>
        </p:nvPicPr>
        <p:blipFill>
          <a:blip r:embed="rId2">
            <a:extLst/>
          </a:blip>
          <a:stretch>
            <a:fillRect/>
          </a:stretch>
        </p:blipFill>
        <p:spPr>
          <a:xfrm>
            <a:off x="9328404" y="2904744"/>
            <a:ext cx="2468883" cy="1909573"/>
          </a:xfrm>
          <a:prstGeom prst="rect">
            <a:avLst/>
          </a:prstGeom>
          <a:ln w="12700">
            <a:miter lim="400000"/>
          </a:ln>
        </p:spPr>
      </p:pic>
      <p:sp>
        <p:nvSpPr>
          <p:cNvPr id="259"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2" name="object 3"/>
          <p:cNvSpPr txBox="1"/>
          <p:nvPr/>
        </p:nvSpPr>
        <p:spPr>
          <a:xfrm>
            <a:off x="11583923" y="6529668"/>
            <a:ext cx="1219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3"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4" name="object 5" descr="object 5"/>
          <p:cNvPicPr>
            <a:picLocks noChangeAspect="1"/>
          </p:cNvPicPr>
          <p:nvPr/>
        </p:nvPicPr>
        <p:blipFill>
          <a:blip r:embed="rId3">
            <a:extLst/>
          </a:blip>
          <a:stretch>
            <a:fillRect/>
          </a:stretch>
        </p:blipFill>
        <p:spPr>
          <a:xfrm>
            <a:off x="9072953" y="1084187"/>
            <a:ext cx="2232495" cy="2489103"/>
          </a:xfrm>
          <a:prstGeom prst="rect">
            <a:avLst/>
          </a:prstGeom>
          <a:ln w="12700">
            <a:miter lim="400000"/>
          </a:ln>
        </p:spPr>
      </p:pic>
      <p:grpSp>
        <p:nvGrpSpPr>
          <p:cNvPr id="268" name="object 6"/>
          <p:cNvGrpSpPr/>
          <p:nvPr/>
        </p:nvGrpSpPr>
        <p:grpSpPr>
          <a:xfrm>
            <a:off x="5934833" y="2324097"/>
            <a:ext cx="5962910" cy="4216814"/>
            <a:chOff x="0" y="0"/>
            <a:chExt cx="5962909" cy="4216813"/>
          </a:xfrm>
        </p:grpSpPr>
        <p:pic>
          <p:nvPicPr>
            <p:cNvPr id="265" name="object 7" descr="object 7"/>
            <p:cNvPicPr>
              <a:picLocks noChangeAspect="1"/>
            </p:cNvPicPr>
            <p:nvPr/>
          </p:nvPicPr>
          <p:blipFill>
            <a:blip r:embed="rId4">
              <a:extLst/>
            </a:blip>
            <a:stretch>
              <a:fillRect/>
            </a:stretch>
          </p:blipFill>
          <p:spPr>
            <a:xfrm>
              <a:off x="3122296" y="1634428"/>
              <a:ext cx="2325346" cy="2582385"/>
            </a:xfrm>
            <a:prstGeom prst="rect">
              <a:avLst/>
            </a:prstGeom>
            <a:ln w="12700" cap="flat">
              <a:noFill/>
              <a:miter lim="400000"/>
            </a:ln>
            <a:effectLst/>
          </p:spPr>
        </p:pic>
        <p:sp>
          <p:nvSpPr>
            <p:cNvPr id="266" name="object 8"/>
            <p:cNvSpPr/>
            <p:nvPr/>
          </p:nvSpPr>
          <p:spPr>
            <a:xfrm>
              <a:off x="2819018" y="1426463"/>
              <a:ext cx="3143891" cy="4"/>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7" name="object 9"/>
            <p:cNvSpPr/>
            <p:nvPr/>
          </p:nvSpPr>
          <p:spPr>
            <a:xfrm>
              <a:off x="-1" y="-1"/>
              <a:ext cx="3122556" cy="29182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69"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0" name="object 11"/>
          <p:cNvSpPr txBox="1"/>
          <p:nvPr/>
        </p:nvSpPr>
        <p:spPr>
          <a:xfrm>
            <a:off x="7112634" y="4404359"/>
            <a:ext cx="10572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3" name="object 2"/>
          <p:cNvSpPr txBox="1"/>
          <p:nvPr/>
        </p:nvSpPr>
        <p:spPr>
          <a:xfrm>
            <a:off x="628814" y="1471754"/>
            <a:ext cx="4535811" cy="4412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b="1"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collection </a:t>
            </a:r>
            <a:r>
              <a:rPr b="0"/>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(first baseline model)</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p>
          <a:p>
            <a:pPr>
              <a:tabLst>
                <a:tab pos="177800" algn="l"/>
              </a:tabLst>
              <a:defRPr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baseline_2024_project_template.ipynb</a:t>
            </a:r>
            <a:r>
              <a:rPr spc="50"/>
              <a:t> </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data_prep_v3_from_zip.ipynb. (second baseline model)</a:t>
            </a:r>
          </a:p>
          <a:p>
            <a:pPr>
              <a:spcBef>
                <a:spcPts val="1200"/>
              </a:spcBef>
              <a:tabLst>
                <a:tab pos="177800" algn="l"/>
              </a:tabLst>
              <a:defRPr spc="5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4"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5" name="Github Location: https://github.com/RudyMartin/dsai-2024/blob/main/MVPS/Camp-Rock-Paper-Scissors"/>
          <p:cNvSpPr txBox="1"/>
          <p:nvPr/>
        </p:nvSpPr>
        <p:spPr>
          <a:xfrm>
            <a:off x="575876" y="844527"/>
            <a:ext cx="10602305" cy="3506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p>
        </p:txBody>
      </p:sp>
      <p:sp>
        <p:nvSpPr>
          <p:cNvPr id="276" name="object 2"/>
          <p:cNvSpPr txBox="1"/>
          <p:nvPr/>
        </p:nvSpPr>
        <p:spPr>
          <a:xfrm>
            <a:off x="6087319" y="1098398"/>
            <a:ext cx="5100546" cy="6063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(pick one)</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1) Easy: Your team improves on current code</a:t>
            </a:r>
            <a:endParaRPr spc="-10"/>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3" invalidUrl="" action="" tgtFrame="" tooltip="" history="1" highlightClick="0" endSnd="0"/>
              </a:rPr>
              <a:t>https://github.com/RudyMartin/dsai-2024/blob/main/MVPS/Student-Presentations/NN%20team%20project%20presentation%20template%20for%20students.pptx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4" invalidUrl="" action="" tgtFrame="" tooltip="" history="1" highlightClick="0" endSnd="0"/>
              </a:rPr>
              <a:t>https://github.com/RudyMartin/dsai-2024/blob/main/MVPS/Student-Presentations/AI_Startup_Template.pptx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50" sz="1600">
                <a:solidFill>
                  <a:srgbClr val="131313"/>
                </a:solidFill>
                <a:latin typeface="Arial"/>
                <a:ea typeface="Arial"/>
                <a:cs typeface="Arial"/>
                <a:sym typeface="Arial"/>
              </a:defRPr>
            </a:pPr>
          </a:p>
          <a:p>
            <a:pPr defTabSz="457200">
              <a:defRPr spc="42" sz="1300">
                <a:solidFill>
                  <a:srgbClr val="E6EDF3"/>
                </a:solidFill>
              </a:defRPr>
            </a:pPr>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p>
        </p:txBody>
      </p:sp>
      <p:sp>
        <p:nvSpPr>
          <p:cNvPr id="277" name="Rectangle"/>
          <p:cNvSpPr/>
          <p:nvPr/>
        </p:nvSpPr>
        <p:spPr>
          <a:xfrm>
            <a:off x="5615492" y="1366957"/>
            <a:ext cx="5892952" cy="4811674"/>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defRPr>
                <a:latin typeface="+mj-lt"/>
                <a:ea typeface="+mj-ea"/>
                <a:cs typeface="+mj-cs"/>
                <a:sym typeface="Helvetica Neue"/>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0" name="object 2"/>
          <p:cNvSpPr txBox="1"/>
          <p:nvPr>
            <p:ph type="title"/>
          </p:nvPr>
        </p:nvSpPr>
        <p:spPr>
          <a:xfrm>
            <a:off x="1277489" y="150314"/>
            <a:ext cx="5595627" cy="574680"/>
          </a:xfrm>
          <a:prstGeom prst="rect">
            <a:avLst/>
          </a:prstGeom>
        </p:spPr>
        <p:txBody>
          <a:bodyPr/>
          <a:lstStyle/>
          <a:p>
            <a:pPr indent="11049" defTabSz="795527">
              <a:defRPr sz="3100"/>
            </a:pPr>
            <a:r>
              <a:t>Platform</a:t>
            </a:r>
            <a:r>
              <a:rPr spc="-100"/>
              <a:t> </a:t>
            </a:r>
            <a:r>
              <a:t>Set-up</a:t>
            </a:r>
            <a:r>
              <a:rPr spc="-100"/>
              <a:t> </a:t>
            </a:r>
            <a:r>
              <a:t>(Google</a:t>
            </a:r>
            <a:r>
              <a:rPr spc="-100"/>
              <a:t> Colab)</a:t>
            </a:r>
          </a:p>
        </p:txBody>
      </p:sp>
      <p:sp>
        <p:nvSpPr>
          <p:cNvPr id="281" name="object 3"/>
          <p:cNvSpPr txBox="1"/>
          <p:nvPr/>
        </p:nvSpPr>
        <p:spPr>
          <a:xfrm>
            <a:off x="886844" y="1032437"/>
            <a:ext cx="11217899" cy="47931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u="sng">
                <a:solidFill>
                  <a:srgbClr val="0000FF"/>
                </a:solidFill>
                <a:uFill>
                  <a:solidFill>
                    <a:srgbClr val="0000FF"/>
                  </a:solidFill>
                </a:uFill>
                <a:latin typeface="Arial"/>
                <a:ea typeface="Arial"/>
                <a:cs typeface="Arial"/>
                <a:sym typeface="Arial"/>
              </a:defRPr>
            </a:pPr>
            <a:r>
              <a:rPr>
                <a:hlinkClick r:id="rId2" invalidUrl="" action="" tgtFrame="" tooltip="" history="1" highlightClick="0" endSnd="0"/>
              </a:rPr>
              <a:t>https://github.com/RudyMartin/dsai-2024/blob/main/Mounting_Drive_and_Cloning_Repository.ipynb</a:t>
            </a:r>
            <a:endParaRPr>
              <a:solidFill>
                <a:srgbClr val="131313"/>
              </a:solidFill>
            </a:endParaRP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4" name="object 3" descr="object 3"/>
          <p:cNvPicPr>
            <a:picLocks noChangeAspect="1"/>
          </p:cNvPicPr>
          <p:nvPr/>
        </p:nvPicPr>
        <p:blipFill>
          <a:blip r:embed="rId2">
            <a:extLst/>
          </a:blip>
          <a:stretch>
            <a:fillRect/>
          </a:stretch>
        </p:blipFill>
        <p:spPr>
          <a:xfrm>
            <a:off x="7629142" y="1374647"/>
            <a:ext cx="2881886" cy="2374391"/>
          </a:xfrm>
          <a:prstGeom prst="rect">
            <a:avLst/>
          </a:prstGeom>
          <a:ln w="12700">
            <a:miter lim="400000"/>
          </a:ln>
        </p:spPr>
      </p:pic>
      <p:pic>
        <p:nvPicPr>
          <p:cNvPr id="285" name="object 4" descr="object 4"/>
          <p:cNvPicPr>
            <a:picLocks noChangeAspect="1"/>
          </p:cNvPicPr>
          <p:nvPr/>
        </p:nvPicPr>
        <p:blipFill>
          <a:blip r:embed="rId3">
            <a:extLst/>
          </a:blip>
          <a:stretch>
            <a:fillRect/>
          </a:stretch>
        </p:blipFill>
        <p:spPr>
          <a:xfrm>
            <a:off x="1816605" y="1505711"/>
            <a:ext cx="3415289" cy="2243328"/>
          </a:xfrm>
          <a:prstGeom prst="rect">
            <a:avLst/>
          </a:prstGeom>
          <a:ln w="12700">
            <a:miter lim="400000"/>
          </a:ln>
        </p:spPr>
      </p:pic>
      <p:pic>
        <p:nvPicPr>
          <p:cNvPr id="286" name="object 5" descr="object 5"/>
          <p:cNvPicPr>
            <a:picLocks noChangeAspect="1"/>
          </p:cNvPicPr>
          <p:nvPr/>
        </p:nvPicPr>
        <p:blipFill>
          <a:blip r:embed="rId4">
            <a:extLst/>
          </a:blip>
          <a:stretch>
            <a:fillRect/>
          </a:stretch>
        </p:blipFill>
        <p:spPr>
          <a:xfrm>
            <a:off x="2538983" y="4241291"/>
            <a:ext cx="2583180" cy="2129032"/>
          </a:xfrm>
          <a:prstGeom prst="rect">
            <a:avLst/>
          </a:prstGeom>
          <a:ln w="12700">
            <a:miter lim="400000"/>
          </a:ln>
        </p:spPr>
      </p:pic>
      <p:sp>
        <p:nvSpPr>
          <p:cNvPr id="287" name="object 6"/>
          <p:cNvSpPr txBox="1"/>
          <p:nvPr/>
        </p:nvSpPr>
        <p:spPr>
          <a:xfrm>
            <a:off x="5783326" y="2547239"/>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8"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9" name="object 7"/>
          <p:cNvSpPr txBox="1"/>
          <p:nvPr/>
        </p:nvSpPr>
        <p:spPr>
          <a:xfrm>
            <a:off x="1735582" y="4786248"/>
            <a:ext cx="16065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0" name="object 8"/>
          <p:cNvSpPr txBox="1"/>
          <p:nvPr/>
        </p:nvSpPr>
        <p:spPr>
          <a:xfrm>
            <a:off x="6789166" y="4736591"/>
            <a:ext cx="421068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1" name="object 9"/>
          <p:cNvSpPr txBox="1"/>
          <p:nvPr/>
        </p:nvSpPr>
        <p:spPr>
          <a:xfrm>
            <a:off x="6789166" y="5285232"/>
            <a:ext cx="4530094"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r>
              <a:rPr>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Engaging Data Science Exercises"/>
          <p:cNvSpPr txBox="1"/>
          <p:nvPr>
            <p:ph type="title"/>
          </p:nvPr>
        </p:nvSpPr>
        <p:spPr>
          <a:xfrm>
            <a:off x="474977" y="387806"/>
            <a:ext cx="11242045" cy="721362"/>
          </a:xfrm>
          <a:prstGeom prst="rect">
            <a:avLst/>
          </a:prstGeom>
        </p:spPr>
        <p:txBody>
          <a:bodyPr/>
          <a:lstStyle/>
          <a:p>
            <a:pPr/>
            <a:r>
              <a:t>Engaging Data Science Exercises</a:t>
            </a:r>
          </a:p>
        </p:txBody>
      </p:sp>
      <p:sp>
        <p:nvSpPr>
          <p:cNvPr id="294"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1"/>
            <a:ext cx="5342853" cy="39218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defRPr>
            </a:pPr>
          </a:p>
          <a:p>
            <a:pPr marL="457200" indent="-317500" defTabSz="457200">
              <a:buClr>
                <a:srgbClr val="616161"/>
              </a:buClr>
              <a:buSzPct val="100000"/>
              <a:buFont typeface="Times Roman"/>
              <a:buChar char="•"/>
              <a:defRPr b="1" sz="1400">
                <a:solidFill>
                  <a:srgbClr val="616161"/>
                </a:solidFill>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5" name="Photo by Christina @ wocintechchat.com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6"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Introduction to ‘Data Detective: The Mystery Object Guessing Game’"/>
          <p:cNvSpPr txBox="1"/>
          <p:nvPr>
            <p:ph type="title"/>
          </p:nvPr>
        </p:nvSpPr>
        <p:spPr>
          <a:xfrm>
            <a:off x="474977" y="387806"/>
            <a:ext cx="11242045" cy="721362"/>
          </a:xfrm>
          <a:prstGeom prst="rect">
            <a:avLst/>
          </a:prstGeom>
        </p:spPr>
        <p:txBody>
          <a:bodyPr/>
          <a:lstStyle>
            <a:lvl1pPr defTabSz="612648">
              <a:defRPr sz="2800"/>
            </a:lvl1pPr>
          </a:lstStyle>
          <a:p>
            <a:pPr/>
            <a:r>
              <a:t>Introduction to ‘Data Detective: The Mystery Object Guessing Game’</a:t>
            </a:r>
          </a:p>
        </p:txBody>
      </p:sp>
      <p:sp>
        <p:nvSpPr>
          <p:cNvPr id="299" name="Welcome to 'Data Detective': A fun and interactive guessing game where you play the role of a detective trying to uncover the secret identity of a mysterious object.…"/>
          <p:cNvSpPr txBox="1"/>
          <p:nvPr/>
        </p:nvSpPr>
        <p:spPr>
          <a:xfrm>
            <a:off x="361734" y="1468071"/>
            <a:ext cx="5342853" cy="41504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0" name="Photo by stem.T4L on Unsplash"/>
          <p:cNvSpPr txBox="1"/>
          <p:nvPr/>
        </p:nvSpPr>
        <p:spPr>
          <a:xfrm>
            <a:off x="6306645" y="1140769"/>
            <a:ext cx="5410377" cy="445629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1"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2"/>
            <a:ext cx="38417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79" y="1430807"/>
            <a:ext cx="3631572" cy="7934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10"/>
              <a:t>Set-</a:t>
            </a:r>
            <a:r>
              <a:rPr spc="0"/>
              <a:t>up</a:t>
            </a:r>
            <a:r>
              <a:rPr spc="-30"/>
              <a:t> </a:t>
            </a:r>
            <a:r>
              <a:rPr spc="-25"/>
              <a:t>in </a:t>
            </a:r>
            <a:r>
              <a:rPr spc="-20"/>
              <a:t>Google</a:t>
            </a:r>
            <a:r>
              <a:rPr spc="-80"/>
              <a:t> </a:t>
            </a:r>
            <a:r>
              <a:rPr spc="-10"/>
              <a:t>Colab</a:t>
            </a:r>
          </a:p>
        </p:txBody>
      </p:sp>
      <p:sp>
        <p:nvSpPr>
          <p:cNvPr id="98" name="object 5"/>
          <p:cNvSpPr txBox="1"/>
          <p:nvPr/>
        </p:nvSpPr>
        <p:spPr>
          <a:xfrm>
            <a:off x="6717030" y="1430652"/>
            <a:ext cx="10001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3" y="2045205"/>
            <a:ext cx="753115"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1"/>
            <a:ext cx="1967866"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Python</a:t>
            </a:r>
          </a:p>
        </p:txBody>
      </p:sp>
      <p:sp>
        <p:nvSpPr>
          <p:cNvPr id="101" name="object 8"/>
          <p:cNvSpPr txBox="1"/>
          <p:nvPr/>
        </p:nvSpPr>
        <p:spPr>
          <a:xfrm>
            <a:off x="1129993" y="2784344"/>
            <a:ext cx="76391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8"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2" y="3326712"/>
            <a:ext cx="3624586" cy="1263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8"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2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49"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7" y="4752718"/>
            <a:ext cx="38703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5" y="5834481"/>
            <a:ext cx="94164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
        <p:nvSpPr>
          <p:cNvPr id="111" name="object 4"/>
          <p:cNvSpPr txBox="1"/>
          <p:nvPr/>
        </p:nvSpPr>
        <p:spPr>
          <a:xfrm>
            <a:off x="2810379" y="2381763"/>
            <a:ext cx="3631572" cy="5648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Models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object 2" descr="object 2"/>
          <p:cNvPicPr>
            <a:picLocks noChangeAspect="1"/>
          </p:cNvPicPr>
          <p:nvPr/>
        </p:nvPicPr>
        <p:blipFill>
          <a:blip r:embed="rId2">
            <a:extLst/>
          </a:blip>
          <a:stretch>
            <a:fillRect/>
          </a:stretch>
        </p:blipFill>
        <p:spPr>
          <a:xfrm>
            <a:off x="5006340" y="2257044"/>
            <a:ext cx="6734559" cy="4030980"/>
          </a:xfrm>
          <a:prstGeom prst="rect">
            <a:avLst/>
          </a:prstGeom>
          <a:ln w="12700">
            <a:miter lim="400000"/>
          </a:ln>
        </p:spPr>
      </p:pic>
      <p:sp>
        <p:nvSpPr>
          <p:cNvPr id="114" name="object 3"/>
          <p:cNvSpPr txBox="1"/>
          <p:nvPr/>
        </p:nvSpPr>
        <p:spPr>
          <a:xfrm>
            <a:off x="1071165" y="4939029"/>
            <a:ext cx="3260732"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5"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6" name="object 4"/>
          <p:cNvSpPr txBox="1"/>
          <p:nvPr>
            <p:ph type="title"/>
          </p:nvPr>
        </p:nvSpPr>
        <p:spPr>
          <a:xfrm>
            <a:off x="831592" y="406983"/>
            <a:ext cx="10102223"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a:t>
            </a:r>
          </a:p>
        </p:txBody>
      </p:sp>
      <p:sp>
        <p:nvSpPr>
          <p:cNvPr id="117" name="object 5"/>
          <p:cNvSpPr txBox="1"/>
          <p:nvPr/>
        </p:nvSpPr>
        <p:spPr>
          <a:xfrm>
            <a:off x="993135" y="2471926"/>
            <a:ext cx="3555372" cy="159272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u="sng">
                <a:solidFill>
                  <a:srgbClr val="0000FF"/>
                </a:solidFill>
                <a:uFill>
                  <a:solidFill>
                    <a:srgbClr val="0000FF"/>
                  </a:solidFill>
                </a:uFill>
                <a:latin typeface="Arial"/>
                <a:ea typeface="Arial"/>
                <a:cs typeface="Arial"/>
                <a:sym typeface="Arial"/>
              </a:defRPr>
            </a:pPr>
            <a:r>
              <a:rPr>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20"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21"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2" name="object 5"/>
          <p:cNvSpPr/>
          <p:nvPr/>
        </p:nvSpPr>
        <p:spPr>
          <a:xfrm>
            <a:off x="275842" y="2798064"/>
            <a:ext cx="11216642" cy="826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3"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4" name="object 7" descr="object 7"/>
          <p:cNvPicPr>
            <a:picLocks noChangeAspect="1"/>
          </p:cNvPicPr>
          <p:nvPr/>
        </p:nvPicPr>
        <p:blipFill>
          <a:blip r:embed="rId2">
            <a:extLst/>
          </a:blip>
          <a:stretch>
            <a:fillRect/>
          </a:stretch>
        </p:blipFill>
        <p:spPr>
          <a:xfrm>
            <a:off x="981455" y="3107433"/>
            <a:ext cx="207267" cy="207265"/>
          </a:xfrm>
          <a:prstGeom prst="rect">
            <a:avLst/>
          </a:prstGeom>
          <a:ln w="12700">
            <a:miter lim="400000"/>
          </a:ln>
        </p:spPr>
      </p:pic>
      <p:sp>
        <p:nvSpPr>
          <p:cNvPr id="125"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6" name="object 9" descr="object 9"/>
          <p:cNvPicPr>
            <a:picLocks noChangeAspect="1"/>
          </p:cNvPicPr>
          <p:nvPr/>
        </p:nvPicPr>
        <p:blipFill>
          <a:blip r:embed="rId3">
            <a:extLst/>
          </a:blip>
          <a:stretch>
            <a:fillRect/>
          </a:stretch>
        </p:blipFill>
        <p:spPr>
          <a:xfrm>
            <a:off x="2677666" y="3107433"/>
            <a:ext cx="205743" cy="207265"/>
          </a:xfrm>
          <a:prstGeom prst="rect">
            <a:avLst/>
          </a:prstGeom>
          <a:ln w="12700">
            <a:miter lim="400000"/>
          </a:ln>
        </p:spPr>
      </p:pic>
      <p:sp>
        <p:nvSpPr>
          <p:cNvPr id="127" name="object 10"/>
          <p:cNvSpPr txBox="1"/>
          <p:nvPr/>
        </p:nvSpPr>
        <p:spPr>
          <a:xfrm>
            <a:off x="3906646" y="2485769"/>
            <a:ext cx="115125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8" name="object 11" descr="object 11"/>
          <p:cNvPicPr>
            <a:picLocks noChangeAspect="1"/>
          </p:cNvPicPr>
          <p:nvPr/>
        </p:nvPicPr>
        <p:blipFill>
          <a:blip r:embed="rId3">
            <a:extLst/>
          </a:blip>
          <a:stretch>
            <a:fillRect/>
          </a:stretch>
        </p:blipFill>
        <p:spPr>
          <a:xfrm>
            <a:off x="4372354" y="3107433"/>
            <a:ext cx="205744" cy="207265"/>
          </a:xfrm>
          <a:prstGeom prst="rect">
            <a:avLst/>
          </a:prstGeom>
          <a:ln w="12700">
            <a:miter lim="400000"/>
          </a:ln>
        </p:spPr>
      </p:pic>
      <p:sp>
        <p:nvSpPr>
          <p:cNvPr id="129" name="object 12"/>
          <p:cNvSpPr txBox="1"/>
          <p:nvPr/>
        </p:nvSpPr>
        <p:spPr>
          <a:xfrm>
            <a:off x="5496814"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30" name="object 13" descr="object 13"/>
          <p:cNvPicPr>
            <a:picLocks noChangeAspect="1"/>
          </p:cNvPicPr>
          <p:nvPr/>
        </p:nvPicPr>
        <p:blipFill>
          <a:blip r:embed="rId3">
            <a:extLst/>
          </a:blip>
          <a:stretch>
            <a:fillRect/>
          </a:stretch>
        </p:blipFill>
        <p:spPr>
          <a:xfrm>
            <a:off x="6067044" y="3107433"/>
            <a:ext cx="205743" cy="207265"/>
          </a:xfrm>
          <a:prstGeom prst="rect">
            <a:avLst/>
          </a:prstGeom>
          <a:ln w="12700">
            <a:miter lim="400000"/>
          </a:ln>
        </p:spPr>
      </p:pic>
      <p:sp>
        <p:nvSpPr>
          <p:cNvPr id="131" name="object 14"/>
          <p:cNvSpPr txBox="1"/>
          <p:nvPr/>
        </p:nvSpPr>
        <p:spPr>
          <a:xfrm>
            <a:off x="7192009" y="2485769"/>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2" name="object 15" descr="object 15"/>
          <p:cNvPicPr>
            <a:picLocks noChangeAspect="1"/>
          </p:cNvPicPr>
          <p:nvPr/>
        </p:nvPicPr>
        <p:blipFill>
          <a:blip r:embed="rId4">
            <a:extLst/>
          </a:blip>
          <a:stretch>
            <a:fillRect/>
          </a:stretch>
        </p:blipFill>
        <p:spPr>
          <a:xfrm>
            <a:off x="7761730" y="3107433"/>
            <a:ext cx="207268" cy="207265"/>
          </a:xfrm>
          <a:prstGeom prst="rect">
            <a:avLst/>
          </a:prstGeom>
          <a:ln w="12700">
            <a:miter lim="400000"/>
          </a:ln>
        </p:spPr>
      </p:pic>
      <p:sp>
        <p:nvSpPr>
          <p:cNvPr id="133" name="object 16"/>
          <p:cNvSpPr txBox="1"/>
          <p:nvPr/>
        </p:nvSpPr>
        <p:spPr>
          <a:xfrm>
            <a:off x="8887331" y="3523360"/>
            <a:ext cx="13595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8" name="object 17"/>
          <p:cNvGrpSpPr/>
          <p:nvPr/>
        </p:nvGrpSpPr>
        <p:grpSpPr>
          <a:xfrm>
            <a:off x="355851" y="2099309"/>
            <a:ext cx="10539230" cy="2182376"/>
            <a:chOff x="0" y="0"/>
            <a:chExt cx="10539229" cy="2182374"/>
          </a:xfrm>
        </p:grpSpPr>
        <p:pic>
          <p:nvPicPr>
            <p:cNvPr id="134" name="object 18" descr="object 18"/>
            <p:cNvPicPr>
              <a:picLocks noChangeAspect="1"/>
            </p:cNvPicPr>
            <p:nvPr/>
          </p:nvPicPr>
          <p:blipFill>
            <a:blip r:embed="rId3">
              <a:extLst/>
            </a:blip>
            <a:stretch>
              <a:fillRect/>
            </a:stretch>
          </p:blipFill>
          <p:spPr>
            <a:xfrm>
              <a:off x="9102093" y="1008126"/>
              <a:ext cx="205743" cy="207268"/>
            </a:xfrm>
            <a:prstGeom prst="rect">
              <a:avLst/>
            </a:prstGeom>
            <a:ln w="12700" cap="flat">
              <a:noFill/>
              <a:miter lim="400000"/>
            </a:ln>
            <a:effectLst/>
          </p:spPr>
        </p:pic>
        <p:sp>
          <p:nvSpPr>
            <p:cNvPr id="135" name="object 19"/>
            <p:cNvSpPr/>
            <p:nvPr/>
          </p:nvSpPr>
          <p:spPr>
            <a:xfrm>
              <a:off x="-1" y="6095"/>
              <a:ext cx="4840228"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6" name="object 20" descr="object 20"/>
            <p:cNvPicPr>
              <a:picLocks noChangeAspect="1"/>
            </p:cNvPicPr>
            <p:nvPr/>
          </p:nvPicPr>
          <p:blipFill>
            <a:blip r:embed="rId5">
              <a:extLst/>
            </a:blip>
            <a:stretch>
              <a:fillRect/>
            </a:stretch>
          </p:blipFill>
          <p:spPr>
            <a:xfrm>
              <a:off x="10331961" y="1047751"/>
              <a:ext cx="207269" cy="207267"/>
            </a:xfrm>
            <a:prstGeom prst="rect">
              <a:avLst/>
            </a:prstGeom>
            <a:ln w="12700" cap="flat">
              <a:noFill/>
              <a:miter lim="400000"/>
            </a:ln>
            <a:effectLst/>
          </p:spPr>
        </p:pic>
        <p:sp>
          <p:nvSpPr>
            <p:cNvPr id="137" name="object 21"/>
            <p:cNvSpPr/>
            <p:nvPr/>
          </p:nvSpPr>
          <p:spPr>
            <a:xfrm>
              <a:off x="4927091" y="-1"/>
              <a:ext cx="5058163" cy="2176279"/>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9" name="object 22"/>
          <p:cNvSpPr txBox="1"/>
          <p:nvPr/>
        </p:nvSpPr>
        <p:spPr>
          <a:xfrm>
            <a:off x="10434955" y="3475990"/>
            <a:ext cx="1120779"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40"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1" name="object 23"/>
          <p:cNvSpPr txBox="1"/>
          <p:nvPr/>
        </p:nvSpPr>
        <p:spPr>
          <a:xfrm>
            <a:off x="566419" y="5463540"/>
            <a:ext cx="9573895"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u="sng">
                <a:solidFill>
                  <a:srgbClr val="0000FF"/>
                </a:solidFill>
                <a:uFill>
                  <a:solidFill>
                    <a:srgbClr val="0000FF"/>
                  </a:solidFill>
                </a:uFill>
                <a:latin typeface="Arial"/>
                <a:ea typeface="Arial"/>
                <a:cs typeface="Arial"/>
                <a:sym typeface="Arial"/>
              </a:defRPr>
            </a:pPr>
            <a:r>
              <a:rPr>
                <a:hlinkClick r:id="rId6" invalidUrl="" action="" tgtFrame="" tooltip="" history="1" highlightClick="0" endSnd="0"/>
              </a:rPr>
              <a:t>https://github.com/RudyMartin/dsai-2024/tree/main/MVPS/Session-Materials/Advanced%20Models%20I</a:t>
            </a:r>
          </a:p>
        </p:txBody>
      </p:sp>
      <p:sp>
        <p:nvSpPr>
          <p:cNvPr id="142"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3" name="object 25"/>
          <p:cNvSpPr txBox="1"/>
          <p:nvPr/>
        </p:nvSpPr>
        <p:spPr>
          <a:xfrm>
            <a:off x="6043929" y="1787905"/>
            <a:ext cx="244284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2"/>
          <p:cNvSpPr/>
          <p:nvPr/>
        </p:nvSpPr>
        <p:spPr>
          <a:xfrm>
            <a:off x="488439" y="1600961"/>
            <a:ext cx="5364485" cy="4"/>
          </a:xfrm>
          <a:prstGeom prst="line">
            <a:avLst/>
          </a:prstGeom>
          <a:ln w="19050">
            <a:solidFill>
              <a:srgbClr val="FFD100"/>
            </a:solidFill>
          </a:ln>
        </p:spPr>
        <p:txBody>
          <a:bodyPr lIns="45718" tIns="45718" rIns="45718" bIns="45718"/>
          <a:lstStyle/>
          <a:p>
            <a:pPr/>
          </a:p>
        </p:txBody>
      </p:sp>
      <p:sp>
        <p:nvSpPr>
          <p:cNvPr id="146" name="object 3"/>
          <p:cNvSpPr/>
          <p:nvPr/>
        </p:nvSpPr>
        <p:spPr>
          <a:xfrm>
            <a:off x="6340602" y="1600961"/>
            <a:ext cx="5364484" cy="4"/>
          </a:xfrm>
          <a:prstGeom prst="line">
            <a:avLst/>
          </a:prstGeom>
          <a:ln w="19050">
            <a:solidFill>
              <a:srgbClr val="FFD100"/>
            </a:solidFill>
          </a:ln>
        </p:spPr>
        <p:txBody>
          <a:bodyPr lIns="45718" tIns="45718" rIns="45718" bIns="45718"/>
          <a:lstStyle/>
          <a:p>
            <a:pPr/>
          </a:p>
        </p:txBody>
      </p:sp>
      <p:sp>
        <p:nvSpPr>
          <p:cNvPr id="147"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8" name="object 5"/>
          <p:cNvSpPr/>
          <p:nvPr/>
        </p:nvSpPr>
        <p:spPr>
          <a:xfrm>
            <a:off x="367283" y="2665476"/>
            <a:ext cx="11216642" cy="824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9"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7" name="object 7"/>
          <p:cNvGrpSpPr/>
          <p:nvPr/>
        </p:nvGrpSpPr>
        <p:grpSpPr>
          <a:xfrm>
            <a:off x="1074416" y="2974845"/>
            <a:ext cx="9919722" cy="205747"/>
            <a:chOff x="-1" y="0"/>
            <a:chExt cx="9919721" cy="205745"/>
          </a:xfrm>
        </p:grpSpPr>
        <p:pic>
          <p:nvPicPr>
            <p:cNvPr id="150" name="object 8" descr="object 8"/>
            <p:cNvPicPr>
              <a:picLocks noChangeAspect="1"/>
            </p:cNvPicPr>
            <p:nvPr/>
          </p:nvPicPr>
          <p:blipFill>
            <a:blip r:embed="rId2">
              <a:extLst/>
            </a:blip>
            <a:stretch>
              <a:fillRect/>
            </a:stretch>
          </p:blipFill>
          <p:spPr>
            <a:xfrm>
              <a:off x="-2" y="-1"/>
              <a:ext cx="205744" cy="205746"/>
            </a:xfrm>
            <a:prstGeom prst="rect">
              <a:avLst/>
            </a:prstGeom>
            <a:ln w="12700" cap="flat">
              <a:noFill/>
              <a:miter lim="400000"/>
            </a:ln>
            <a:effectLst/>
          </p:spPr>
        </p:pic>
        <p:pic>
          <p:nvPicPr>
            <p:cNvPr id="151" name="object 9" descr="object 9"/>
            <p:cNvPicPr>
              <a:picLocks noChangeAspect="1"/>
            </p:cNvPicPr>
            <p:nvPr/>
          </p:nvPicPr>
          <p:blipFill>
            <a:blip r:embed="rId3">
              <a:extLst/>
            </a:blip>
            <a:stretch>
              <a:fillRect/>
            </a:stretch>
          </p:blipFill>
          <p:spPr>
            <a:xfrm>
              <a:off x="1694688" y="-1"/>
              <a:ext cx="207268" cy="205746"/>
            </a:xfrm>
            <a:prstGeom prst="rect">
              <a:avLst/>
            </a:prstGeom>
            <a:ln w="12700" cap="flat">
              <a:noFill/>
              <a:miter lim="400000"/>
            </a:ln>
            <a:effectLst/>
          </p:spPr>
        </p:pic>
        <p:pic>
          <p:nvPicPr>
            <p:cNvPr id="152" name="object 10" descr="object 10"/>
            <p:cNvPicPr>
              <a:picLocks noChangeAspect="1"/>
            </p:cNvPicPr>
            <p:nvPr/>
          </p:nvPicPr>
          <p:blipFill>
            <a:blip r:embed="rId4">
              <a:extLst/>
            </a:blip>
            <a:stretch>
              <a:fillRect/>
            </a:stretch>
          </p:blipFill>
          <p:spPr>
            <a:xfrm>
              <a:off x="3390900" y="-1"/>
              <a:ext cx="205742" cy="205746"/>
            </a:xfrm>
            <a:prstGeom prst="rect">
              <a:avLst/>
            </a:prstGeom>
            <a:ln w="12700" cap="flat">
              <a:noFill/>
              <a:miter lim="400000"/>
            </a:ln>
            <a:effectLst/>
          </p:spPr>
        </p:pic>
        <p:pic>
          <p:nvPicPr>
            <p:cNvPr id="153" name="object 11" descr="object 11"/>
            <p:cNvPicPr>
              <a:picLocks noChangeAspect="1"/>
            </p:cNvPicPr>
            <p:nvPr/>
          </p:nvPicPr>
          <p:blipFill>
            <a:blip r:embed="rId5">
              <a:extLst/>
            </a:blip>
            <a:stretch>
              <a:fillRect/>
            </a:stretch>
          </p:blipFill>
          <p:spPr>
            <a:xfrm>
              <a:off x="5085590" y="-1"/>
              <a:ext cx="205744" cy="205746"/>
            </a:xfrm>
            <a:prstGeom prst="rect">
              <a:avLst/>
            </a:prstGeom>
            <a:ln w="12700" cap="flat">
              <a:noFill/>
              <a:miter lim="400000"/>
            </a:ln>
            <a:effectLst/>
          </p:spPr>
        </p:pic>
        <p:pic>
          <p:nvPicPr>
            <p:cNvPr id="154" name="object 12" descr="object 12"/>
            <p:cNvPicPr>
              <a:picLocks noChangeAspect="1"/>
            </p:cNvPicPr>
            <p:nvPr/>
          </p:nvPicPr>
          <p:blipFill>
            <a:blip r:embed="rId4">
              <a:extLst/>
            </a:blip>
            <a:stretch>
              <a:fillRect/>
            </a:stretch>
          </p:blipFill>
          <p:spPr>
            <a:xfrm>
              <a:off x="6780278" y="-1"/>
              <a:ext cx="205743" cy="205746"/>
            </a:xfrm>
            <a:prstGeom prst="rect">
              <a:avLst/>
            </a:prstGeom>
            <a:ln w="12700" cap="flat">
              <a:noFill/>
              <a:miter lim="400000"/>
            </a:ln>
            <a:effectLst/>
          </p:spPr>
        </p:pic>
        <p:pic>
          <p:nvPicPr>
            <p:cNvPr id="155" name="object 13" descr="object 13"/>
            <p:cNvPicPr>
              <a:picLocks noChangeAspect="1"/>
            </p:cNvPicPr>
            <p:nvPr/>
          </p:nvPicPr>
          <p:blipFill>
            <a:blip r:embed="rId3">
              <a:extLst/>
            </a:blip>
            <a:stretch>
              <a:fillRect/>
            </a:stretch>
          </p:blipFill>
          <p:spPr>
            <a:xfrm>
              <a:off x="8474966" y="-1"/>
              <a:ext cx="207268" cy="205746"/>
            </a:xfrm>
            <a:prstGeom prst="rect">
              <a:avLst/>
            </a:prstGeom>
            <a:ln w="12700" cap="flat">
              <a:noFill/>
              <a:miter lim="400000"/>
            </a:ln>
            <a:effectLst/>
          </p:spPr>
        </p:pic>
        <p:pic>
          <p:nvPicPr>
            <p:cNvPr id="156" name="object 14" descr="object 14"/>
            <p:cNvPicPr>
              <a:picLocks noChangeAspect="1"/>
            </p:cNvPicPr>
            <p:nvPr/>
          </p:nvPicPr>
          <p:blipFill>
            <a:blip r:embed="rId6">
              <a:extLst/>
            </a:blip>
            <a:stretch>
              <a:fillRect/>
            </a:stretch>
          </p:blipFill>
          <p:spPr>
            <a:xfrm>
              <a:off x="9712454" y="-1"/>
              <a:ext cx="207267" cy="205746"/>
            </a:xfrm>
            <a:prstGeom prst="rect">
              <a:avLst/>
            </a:prstGeom>
            <a:ln w="12700" cap="flat">
              <a:noFill/>
              <a:miter lim="400000"/>
            </a:ln>
            <a:effectLst/>
          </p:spPr>
        </p:pic>
      </p:grpSp>
      <p:sp>
        <p:nvSpPr>
          <p:cNvPr id="158"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9"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object 16"/>
          <p:cNvSpPr txBox="1"/>
          <p:nvPr/>
        </p:nvSpPr>
        <p:spPr>
          <a:xfrm>
            <a:off x="3986529" y="2352294"/>
            <a:ext cx="116141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1" name="object 17"/>
          <p:cNvSpPr txBox="1"/>
          <p:nvPr/>
        </p:nvSpPr>
        <p:spPr>
          <a:xfrm>
            <a:off x="5576696" y="3389755"/>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2" name="object 18"/>
          <p:cNvSpPr txBox="1"/>
          <p:nvPr/>
        </p:nvSpPr>
        <p:spPr>
          <a:xfrm>
            <a:off x="7272018" y="2352294"/>
            <a:ext cx="1372239"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3" name="object 19"/>
          <p:cNvSpPr txBox="1"/>
          <p:nvPr/>
        </p:nvSpPr>
        <p:spPr>
          <a:xfrm>
            <a:off x="8846056" y="2047494"/>
            <a:ext cx="3108964"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5" spc="-75" sz="2700"/>
              <a:t>Tree</a:t>
            </a:r>
            <a:r>
              <a:rPr baseline="13885" spc="-157" sz="2700"/>
              <a:t> </a:t>
            </a:r>
            <a:r>
              <a:rPr baseline="13885" spc="-30" sz="2700"/>
              <a:t>based</a:t>
            </a:r>
            <a:endParaRPr baseline="13885" sz="2700"/>
          </a:p>
          <a:p>
            <a:pPr indent="1601469">
              <a:lnSpc>
                <a:spcPts val="1900"/>
              </a:lnSpc>
              <a:defRPr spc="-10">
                <a:solidFill>
                  <a:srgbClr val="131313"/>
                </a:solidFill>
                <a:latin typeface="Arial"/>
                <a:ea typeface="Arial"/>
                <a:cs typeface="Arial"/>
                <a:sym typeface="Arial"/>
              </a:defRPr>
            </a:pPr>
            <a:r>
              <a:t>models</a:t>
            </a:r>
          </a:p>
        </p:txBody>
      </p:sp>
      <p:sp>
        <p:nvSpPr>
          <p:cNvPr id="164" name="object 20"/>
          <p:cNvSpPr txBox="1"/>
          <p:nvPr/>
        </p:nvSpPr>
        <p:spPr>
          <a:xfrm>
            <a:off x="603909" y="5293104"/>
            <a:ext cx="10504173" cy="1605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object 2"/>
          <p:cNvSpPr txBox="1"/>
          <p:nvPr>
            <p:ph type="title"/>
          </p:nvPr>
        </p:nvSpPr>
        <p:spPr>
          <a:xfrm>
            <a:off x="930887" y="485408"/>
            <a:ext cx="5701672" cy="574043"/>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8" name="object 3"/>
          <p:cNvSpPr txBox="1"/>
          <p:nvPr/>
        </p:nvSpPr>
        <p:spPr>
          <a:xfrm>
            <a:off x="441665" y="1112684"/>
            <a:ext cx="7215006" cy="4667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grpSp>
        <p:nvGrpSpPr>
          <p:cNvPr id="171" name="Image Gallery"/>
          <p:cNvGrpSpPr/>
          <p:nvPr/>
        </p:nvGrpSpPr>
        <p:grpSpPr>
          <a:xfrm>
            <a:off x="7828477" y="1139159"/>
            <a:ext cx="3884520" cy="4946285"/>
            <a:chOff x="0" y="0"/>
            <a:chExt cx="3884518" cy="4946284"/>
          </a:xfrm>
        </p:grpSpPr>
        <p:pic>
          <p:nvPicPr>
            <p:cNvPr id="169" name="Screen Shot 2024-08-04 at 9.34.16 PM.png" descr="Screen Shot 2024-08-04 at 9.34.16 PM.png"/>
            <p:cNvPicPr>
              <a:picLocks noChangeAspect="1"/>
            </p:cNvPicPr>
            <p:nvPr/>
          </p:nvPicPr>
          <p:blipFill>
            <a:blip r:embed="rId2">
              <a:extLst/>
            </a:blip>
            <a:srcRect l="0" t="0" r="0" b="13566"/>
            <a:stretch>
              <a:fillRect/>
            </a:stretch>
          </p:blipFill>
          <p:spPr>
            <a:xfrm>
              <a:off x="0" y="0"/>
              <a:ext cx="3884519" cy="3320685"/>
            </a:xfrm>
            <a:prstGeom prst="rect">
              <a:avLst/>
            </a:prstGeom>
            <a:ln w="12700" cap="flat">
              <a:noFill/>
              <a:miter lim="400000"/>
            </a:ln>
            <a:effectLst/>
          </p:spPr>
        </p:pic>
        <p:sp>
          <p:nvSpPr>
            <p:cNvPr id="170" name="AutoML for Robotics…"/>
            <p:cNvSpPr/>
            <p:nvPr/>
          </p:nvSpPr>
          <p:spPr>
            <a:xfrm>
              <a:off x="0" y="3396884"/>
              <a:ext cx="3884519" cy="154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AutoML for Robotics</a:t>
              </a:r>
            </a:p>
            <a:p>
              <a:pPr/>
            </a:p>
            <a:p>
              <a:pPr/>
              <a:r>
                <a:rPr u="sng">
                  <a:solidFill>
                    <a:srgbClr val="0000FF"/>
                  </a:solidFill>
                  <a:uFill>
                    <a:solidFill>
                      <a:srgbClr val="0000FF"/>
                    </a:solidFill>
                  </a:uFill>
                  <a:hlinkClick r:id="rId3" invalidUrl="" action="" tgtFrame="" tooltip="" history="1" highlightClick="0" endSnd="0"/>
                </a:rPr>
                <a:t>https://www.youtube.com/shorts/DB1027Bfpmo</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4" name="object 3"/>
          <p:cNvSpPr txBox="1"/>
          <p:nvPr/>
        </p:nvSpPr>
        <p:spPr>
          <a:xfrm>
            <a:off x="474976" y="1314321"/>
            <a:ext cx="4730122"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5" name="object 4"/>
          <p:cNvSpPr txBox="1"/>
          <p:nvPr/>
        </p:nvSpPr>
        <p:spPr>
          <a:xfrm>
            <a:off x="687421" y="6332828"/>
            <a:ext cx="3979552"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6"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7" name="object 6" descr="object 6"/>
          <p:cNvPicPr>
            <a:picLocks noChangeAspect="1"/>
          </p:cNvPicPr>
          <p:nvPr/>
        </p:nvPicPr>
        <p:blipFill>
          <a:blip r:embed="rId4">
            <a:extLst/>
          </a:blip>
          <a:stretch>
            <a:fillRect/>
          </a:stretch>
        </p:blipFill>
        <p:spPr>
          <a:xfrm>
            <a:off x="6339840" y="1600200"/>
            <a:ext cx="5364483" cy="4572000"/>
          </a:xfrm>
          <a:prstGeom prst="rect">
            <a:avLst/>
          </a:prstGeom>
          <a:ln w="12700">
            <a:miter lim="400000"/>
          </a:ln>
        </p:spPr>
      </p:pic>
      <p:sp>
        <p:nvSpPr>
          <p:cNvPr id="178" name="object 7"/>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9" name="object 8"/>
          <p:cNvSpPr txBox="1"/>
          <p:nvPr/>
        </p:nvSpPr>
        <p:spPr>
          <a:xfrm>
            <a:off x="11632183" y="6516968"/>
            <a:ext cx="85729"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80" name="object 9"/>
          <p:cNvSpPr txBox="1"/>
          <p:nvPr/>
        </p:nvSpPr>
        <p:spPr>
          <a:xfrm>
            <a:off x="6451217" y="6554216"/>
            <a:ext cx="502031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81" name="object 10"/>
          <p:cNvSpPr txBox="1"/>
          <p:nvPr/>
        </p:nvSpPr>
        <p:spPr>
          <a:xfrm>
            <a:off x="687421" y="6658457"/>
            <a:ext cx="3817627"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4" name="object 3"/>
          <p:cNvSpPr txBox="1"/>
          <p:nvPr/>
        </p:nvSpPr>
        <p:spPr>
          <a:xfrm>
            <a:off x="474063" y="1268218"/>
            <a:ext cx="4864106" cy="1593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5" name="object 4"/>
          <p:cNvSpPr txBox="1"/>
          <p:nvPr/>
        </p:nvSpPr>
        <p:spPr>
          <a:xfrm>
            <a:off x="924251" y="6289242"/>
            <a:ext cx="369189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6"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7" name="object 6"/>
          <p:cNvSpPr txBox="1"/>
          <p:nvPr/>
        </p:nvSpPr>
        <p:spPr>
          <a:xfrm>
            <a:off x="6451217" y="6228588"/>
            <a:ext cx="136398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8" name="object 7" descr="object 7"/>
          <p:cNvPicPr>
            <a:picLocks noChangeAspect="1"/>
          </p:cNvPicPr>
          <p:nvPr/>
        </p:nvPicPr>
        <p:blipFill>
          <a:blip r:embed="rId3">
            <a:extLst/>
          </a:blip>
          <a:stretch>
            <a:fillRect/>
          </a:stretch>
        </p:blipFill>
        <p:spPr>
          <a:xfrm>
            <a:off x="6339840" y="1600200"/>
            <a:ext cx="5364483" cy="4572000"/>
          </a:xfrm>
          <a:prstGeom prst="rect">
            <a:avLst/>
          </a:prstGeom>
          <a:ln w="12700">
            <a:miter lim="400000"/>
          </a:ln>
        </p:spPr>
      </p:pic>
      <p:sp>
        <p:nvSpPr>
          <p:cNvPr id="189" name="object 8"/>
          <p:cNvSpPr txBox="1"/>
          <p:nvPr/>
        </p:nvSpPr>
        <p:spPr>
          <a:xfrm>
            <a:off x="11571223" y="6516968"/>
            <a:ext cx="147324"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90" name="object 9"/>
          <p:cNvSpPr txBox="1"/>
          <p:nvPr/>
        </p:nvSpPr>
        <p:spPr>
          <a:xfrm>
            <a:off x="6451217" y="6554216"/>
            <a:ext cx="5005075"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91" name="object 10"/>
          <p:cNvSpPr txBox="1"/>
          <p:nvPr/>
        </p:nvSpPr>
        <p:spPr>
          <a:xfrm>
            <a:off x="924252" y="6614869"/>
            <a:ext cx="3621409"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